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Medium" charset="1" panose="000006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A1A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77609" y="548199"/>
            <a:ext cx="981142" cy="961001"/>
          </a:xfrm>
          <a:custGeom>
            <a:avLst/>
            <a:gdLst/>
            <a:ahLst/>
            <a:cxnLst/>
            <a:rect r="r" b="b" t="t" l="l"/>
            <a:pathLst>
              <a:path h="961001" w="981142">
                <a:moveTo>
                  <a:pt x="0" y="0"/>
                </a:moveTo>
                <a:lnTo>
                  <a:pt x="981142" y="0"/>
                </a:lnTo>
                <a:lnTo>
                  <a:pt x="981142" y="961002"/>
                </a:lnTo>
                <a:lnTo>
                  <a:pt x="0" y="961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412151" y="6680038"/>
            <a:ext cx="4250650" cy="711082"/>
            <a:chOff x="0" y="0"/>
            <a:chExt cx="1119513" cy="1872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9513" cy="187281"/>
            </a:xfrm>
            <a:custGeom>
              <a:avLst/>
              <a:gdLst/>
              <a:ahLst/>
              <a:cxnLst/>
              <a:rect r="r" b="b" t="t" l="l"/>
              <a:pathLst>
                <a:path h="187281" w="1119513">
                  <a:moveTo>
                    <a:pt x="92889" y="0"/>
                  </a:moveTo>
                  <a:lnTo>
                    <a:pt x="1026624" y="0"/>
                  </a:lnTo>
                  <a:cubicBezTo>
                    <a:pt x="1051260" y="0"/>
                    <a:pt x="1074886" y="9786"/>
                    <a:pt x="1092306" y="27207"/>
                  </a:cubicBezTo>
                  <a:cubicBezTo>
                    <a:pt x="1109726" y="44627"/>
                    <a:pt x="1119513" y="68253"/>
                    <a:pt x="1119513" y="92889"/>
                  </a:cubicBezTo>
                  <a:lnTo>
                    <a:pt x="1119513" y="94392"/>
                  </a:lnTo>
                  <a:cubicBezTo>
                    <a:pt x="1119513" y="145693"/>
                    <a:pt x="1077925" y="187281"/>
                    <a:pt x="1026624" y="187281"/>
                  </a:cubicBezTo>
                  <a:lnTo>
                    <a:pt x="92889" y="187281"/>
                  </a:lnTo>
                  <a:cubicBezTo>
                    <a:pt x="41588" y="187281"/>
                    <a:pt x="0" y="145693"/>
                    <a:pt x="0" y="94392"/>
                  </a:cubicBezTo>
                  <a:lnTo>
                    <a:pt x="0" y="92889"/>
                  </a:lnTo>
                  <a:cubicBezTo>
                    <a:pt x="0" y="41588"/>
                    <a:pt x="41588" y="0"/>
                    <a:pt x="92889" y="0"/>
                  </a:cubicBezTo>
                  <a:close/>
                </a:path>
              </a:pathLst>
            </a:custGeom>
            <a:solidFill>
              <a:srgbClr val="FFFFFF">
                <a:alpha val="2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19513" cy="225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116070" y="1801218"/>
            <a:ext cx="12365110" cy="1654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7"/>
              </a:lnSpc>
            </a:pPr>
            <a:r>
              <a:rPr lang="en-US" sz="9119" spc="-66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Discover Washington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25744" y="6746343"/>
            <a:ext cx="4023464" cy="49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72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URL:</a:t>
            </a:r>
            <a:r>
              <a:rPr lang="en-US" sz="2725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http://18.118.179.231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65968" y="3417426"/>
            <a:ext cx="6786527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4"/>
              </a:lnSpc>
            </a:pPr>
            <a:r>
              <a:rPr lang="en-US" b="true" sz="2499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Explore, Experience, and Enjoy!</a:t>
            </a:r>
          </a:p>
          <a:p>
            <a:pPr algn="just">
              <a:lnSpc>
                <a:spcPts val="3124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7609" y="548199"/>
            <a:ext cx="981142" cy="961001"/>
          </a:xfrm>
          <a:custGeom>
            <a:avLst/>
            <a:gdLst/>
            <a:ahLst/>
            <a:cxnLst/>
            <a:rect r="r" b="b" t="t" l="l"/>
            <a:pathLst>
              <a:path h="961001" w="981142">
                <a:moveTo>
                  <a:pt x="0" y="0"/>
                </a:moveTo>
                <a:lnTo>
                  <a:pt x="981142" y="0"/>
                </a:lnTo>
                <a:lnTo>
                  <a:pt x="981142" y="961002"/>
                </a:lnTo>
                <a:lnTo>
                  <a:pt x="0" y="96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29752" y="8761687"/>
            <a:ext cx="759948" cy="75994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6982707" y="8978406"/>
            <a:ext cx="241617" cy="326509"/>
          </a:xfrm>
          <a:custGeom>
            <a:avLst/>
            <a:gdLst/>
            <a:ahLst/>
            <a:cxnLst/>
            <a:rect r="r" b="b" t="t" l="l"/>
            <a:pathLst>
              <a:path h="326509" w="241617">
                <a:moveTo>
                  <a:pt x="0" y="0"/>
                </a:moveTo>
                <a:lnTo>
                  <a:pt x="241617" y="0"/>
                </a:lnTo>
                <a:lnTo>
                  <a:pt x="241617" y="326509"/>
                </a:lnTo>
                <a:lnTo>
                  <a:pt x="0" y="326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82905" y="3553772"/>
            <a:ext cx="8436483" cy="4429154"/>
          </a:xfrm>
          <a:custGeom>
            <a:avLst/>
            <a:gdLst/>
            <a:ahLst/>
            <a:cxnLst/>
            <a:rect r="r" b="b" t="t" l="l"/>
            <a:pathLst>
              <a:path h="4429154" w="8436483">
                <a:moveTo>
                  <a:pt x="0" y="0"/>
                </a:moveTo>
                <a:lnTo>
                  <a:pt x="8436484" y="0"/>
                </a:lnTo>
                <a:lnTo>
                  <a:pt x="8436484" y="4429153"/>
                </a:lnTo>
                <a:lnTo>
                  <a:pt x="0" y="44291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30249" y="7013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12563" y="1190625"/>
            <a:ext cx="10940685" cy="8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4"/>
              </a:lnSpc>
            </a:pPr>
            <a:r>
              <a:rPr lang="en-US" sz="54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Website Performance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912878"/>
            <a:ext cx="6209533" cy="368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Active Users: 11 (↓ 56% from previous period)</a:t>
            </a:r>
          </a:p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New Users: 5 (↓ 50%)</a:t>
            </a:r>
          </a:p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Engagement Rate: 68% (↑ 5.1%)</a:t>
            </a:r>
          </a:p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Engagement Time: 58 seconds (↓ 38.4%)</a:t>
            </a:r>
          </a:p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Insight: While engagement has improved slightly, user traffic has decreased significantly, indicating a need for marketing efforts.</a:t>
            </a:r>
          </a:p>
          <a:p>
            <a:pPr algn="just">
              <a:lnSpc>
                <a:spcPts val="262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7609" y="548199"/>
            <a:ext cx="981142" cy="961001"/>
          </a:xfrm>
          <a:custGeom>
            <a:avLst/>
            <a:gdLst/>
            <a:ahLst/>
            <a:cxnLst/>
            <a:rect r="r" b="b" t="t" l="l"/>
            <a:pathLst>
              <a:path h="961001" w="981142">
                <a:moveTo>
                  <a:pt x="0" y="0"/>
                </a:moveTo>
                <a:lnTo>
                  <a:pt x="981142" y="0"/>
                </a:lnTo>
                <a:lnTo>
                  <a:pt x="981142" y="961002"/>
                </a:lnTo>
                <a:lnTo>
                  <a:pt x="0" y="96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13239" y="3359836"/>
            <a:ext cx="8706150" cy="5169277"/>
          </a:xfrm>
          <a:custGeom>
            <a:avLst/>
            <a:gdLst/>
            <a:ahLst/>
            <a:cxnLst/>
            <a:rect r="r" b="b" t="t" l="l"/>
            <a:pathLst>
              <a:path h="5169277" w="8706150">
                <a:moveTo>
                  <a:pt x="0" y="0"/>
                </a:moveTo>
                <a:lnTo>
                  <a:pt x="8706150" y="0"/>
                </a:lnTo>
                <a:lnTo>
                  <a:pt x="8706150" y="5169277"/>
                </a:lnTo>
                <a:lnTo>
                  <a:pt x="0" y="516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30249" y="7013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44945" y="1190625"/>
            <a:ext cx="8995154" cy="8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4"/>
              </a:lnSpc>
            </a:pPr>
            <a:r>
              <a:rPr lang="en-US" sz="54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Top Countries &amp; Browsers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22317"/>
            <a:ext cx="6209533" cy="401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Majority of users are from the United States → Focus on content tailored to this audience.</a:t>
            </a:r>
          </a:p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 Browser: Edge, followed by Safari → Ensure compatibility with these browsers.</a:t>
            </a:r>
          </a:p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Insight: Browser preferences suggest users may be using Windows devices more frequently.</a:t>
            </a:r>
          </a:p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100% of users are on Desktop → Ensure the website is desktop-optimized but consider mobile-friendliness for future growth.</a:t>
            </a:r>
          </a:p>
          <a:p>
            <a:pPr algn="just">
              <a:lnSpc>
                <a:spcPts val="262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7609" y="548199"/>
            <a:ext cx="981142" cy="961001"/>
          </a:xfrm>
          <a:custGeom>
            <a:avLst/>
            <a:gdLst/>
            <a:ahLst/>
            <a:cxnLst/>
            <a:rect r="r" b="b" t="t" l="l"/>
            <a:pathLst>
              <a:path h="961001" w="981142">
                <a:moveTo>
                  <a:pt x="0" y="0"/>
                </a:moveTo>
                <a:lnTo>
                  <a:pt x="981142" y="0"/>
                </a:lnTo>
                <a:lnTo>
                  <a:pt x="981142" y="961002"/>
                </a:lnTo>
                <a:lnTo>
                  <a:pt x="0" y="96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56439" y="4113154"/>
            <a:ext cx="9677144" cy="3181361"/>
          </a:xfrm>
          <a:custGeom>
            <a:avLst/>
            <a:gdLst/>
            <a:ahLst/>
            <a:cxnLst/>
            <a:rect r="r" b="b" t="t" l="l"/>
            <a:pathLst>
              <a:path h="3181361" w="9677144">
                <a:moveTo>
                  <a:pt x="0" y="0"/>
                </a:moveTo>
                <a:lnTo>
                  <a:pt x="9677144" y="0"/>
                </a:lnTo>
                <a:lnTo>
                  <a:pt x="9677144" y="3181361"/>
                </a:lnTo>
                <a:lnTo>
                  <a:pt x="0" y="318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30249" y="7013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71817" y="1190625"/>
            <a:ext cx="7578038" cy="8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4"/>
              </a:lnSpc>
            </a:pPr>
            <a:r>
              <a:rPr lang="en-US" sz="5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Behavior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8180" y="4348427"/>
            <a:ext cx="6209533" cy="268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Highlight the top-performing pages based on views.</a:t>
            </a:r>
          </a:p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which types of content are attracting the most visitors.</a:t>
            </a:r>
          </a:p>
          <a:p>
            <a:pPr algn="just" marL="453390" indent="-226695" lvl="1">
              <a:lnSpc>
                <a:spcPts val="2625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Insight: Focus on optimizing and promoting high-traffic pages while improving underperforming ones.</a:t>
            </a:r>
          </a:p>
          <a:p>
            <a:pPr algn="just">
              <a:lnSpc>
                <a:spcPts val="262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56625" y="2263487"/>
            <a:ext cx="8527121" cy="912176"/>
            <a:chOff x="0" y="0"/>
            <a:chExt cx="2245826" cy="240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5826" cy="240244"/>
            </a:xfrm>
            <a:custGeom>
              <a:avLst/>
              <a:gdLst/>
              <a:ahLst/>
              <a:cxnLst/>
              <a:rect r="r" b="b" t="t" l="l"/>
              <a:pathLst>
                <a:path h="240244" w="2245826">
                  <a:moveTo>
                    <a:pt x="12711" y="0"/>
                  </a:moveTo>
                  <a:lnTo>
                    <a:pt x="2233115" y="0"/>
                  </a:lnTo>
                  <a:cubicBezTo>
                    <a:pt x="2236486" y="0"/>
                    <a:pt x="2239719" y="1339"/>
                    <a:pt x="2242103" y="3723"/>
                  </a:cubicBezTo>
                  <a:cubicBezTo>
                    <a:pt x="2244487" y="6107"/>
                    <a:pt x="2245826" y="9340"/>
                    <a:pt x="2245826" y="12711"/>
                  </a:cubicBezTo>
                  <a:lnTo>
                    <a:pt x="2245826" y="227533"/>
                  </a:lnTo>
                  <a:cubicBezTo>
                    <a:pt x="2245826" y="234553"/>
                    <a:pt x="2240135" y="240244"/>
                    <a:pt x="2233115" y="240244"/>
                  </a:cubicBezTo>
                  <a:lnTo>
                    <a:pt x="12711" y="240244"/>
                  </a:lnTo>
                  <a:cubicBezTo>
                    <a:pt x="9340" y="240244"/>
                    <a:pt x="6107" y="238905"/>
                    <a:pt x="3723" y="236521"/>
                  </a:cubicBezTo>
                  <a:cubicBezTo>
                    <a:pt x="1339" y="234137"/>
                    <a:pt x="0" y="230904"/>
                    <a:pt x="0" y="227533"/>
                  </a:cubicBezTo>
                  <a:lnTo>
                    <a:pt x="0" y="12711"/>
                  </a:lnTo>
                  <a:cubicBezTo>
                    <a:pt x="0" y="9340"/>
                    <a:pt x="1339" y="6107"/>
                    <a:pt x="3723" y="3723"/>
                  </a:cubicBezTo>
                  <a:cubicBezTo>
                    <a:pt x="6107" y="1339"/>
                    <a:pt x="9340" y="0"/>
                    <a:pt x="12711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45826" cy="297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556625" y="2263487"/>
          <a:ext cx="8527121" cy="7219950"/>
        </p:xfrm>
        <a:graphic>
          <a:graphicData uri="http://schemas.openxmlformats.org/drawingml/2006/table">
            <a:tbl>
              <a:tblPr/>
              <a:tblGrid>
                <a:gridCol w="3308888"/>
                <a:gridCol w="2620588"/>
                <a:gridCol w="2597645"/>
              </a:tblGrid>
              <a:tr h="9084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Goal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2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Goal-1: Maximize Student Participation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Daily Active Students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Active 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2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Goal-2: Improve Resource Engagement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Views per Session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Views per Session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2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Goal-3: Track Content Effectiveness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Average Session 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Average Session 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2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Goal-4: Ensure Consistent Access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Returning Visitor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 Returning 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2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Goal-5: Validate Navigation Clarity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Bounce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Bounce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3532048" y="459105"/>
            <a:ext cx="11223903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KPI - Key Performance Indicators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6440" y="2374222"/>
            <a:ext cx="8771027" cy="688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Visitor Growth</a:t>
            </a:r>
          </a:p>
          <a:p>
            <a:pPr algn="just" marL="489389" indent="-244695" lvl="1">
              <a:lnSpc>
                <a:spcPts val="3173"/>
              </a:lnSpc>
              <a:buFont typeface="Arial"/>
              <a:buChar char="•"/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KPI: Total views, new users</a:t>
            </a:r>
          </a:p>
          <a:p>
            <a:pPr algn="just" marL="489389" indent="-244695" lvl="1">
              <a:lnSpc>
                <a:spcPts val="3173"/>
              </a:lnSpc>
              <a:buFont typeface="Arial"/>
              <a:buChar char="•"/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Metric: Track user increase over time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Engagement</a:t>
            </a:r>
          </a:p>
          <a:p>
            <a:pPr algn="just" marL="489389" indent="-244695" lvl="1">
              <a:lnSpc>
                <a:spcPts val="3173"/>
              </a:lnSpc>
              <a:buFont typeface="Arial"/>
              <a:buChar char="•"/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KPI: Bounce rate, engagement rate</a:t>
            </a:r>
          </a:p>
          <a:p>
            <a:pPr algn="just" marL="489389" indent="-244695" lvl="1">
              <a:lnSpc>
                <a:spcPts val="3173"/>
              </a:lnSpc>
              <a:buFont typeface="Arial"/>
              <a:buChar char="•"/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Metric: Improve user interaction and time spent on pages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User Interaction</a:t>
            </a:r>
          </a:p>
          <a:p>
            <a:pPr algn="just" marL="489389" indent="-244695" lvl="1">
              <a:lnSpc>
                <a:spcPts val="3173"/>
              </a:lnSpc>
              <a:buFont typeface="Arial"/>
              <a:buChar char="•"/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KPI: Pages viewed, page engagement</a:t>
            </a:r>
          </a:p>
          <a:p>
            <a:pPr algn="just" marL="489389" indent="-244695" lvl="1">
              <a:lnSpc>
                <a:spcPts val="3173"/>
              </a:lnSpc>
              <a:buFont typeface="Arial"/>
              <a:buChar char="•"/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Metric: Analyze navigation patterns to refine content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Global Reach</a:t>
            </a:r>
          </a:p>
          <a:p>
            <a:pPr algn="just" marL="489389" indent="-244695" lvl="1">
              <a:lnSpc>
                <a:spcPts val="3173"/>
              </a:lnSpc>
              <a:buFont typeface="Arial"/>
              <a:buChar char="•"/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KPI: Visitor locations, sessions per country</a:t>
            </a:r>
          </a:p>
          <a:p>
            <a:pPr algn="just" marL="489389" indent="-244695" lvl="1">
              <a:lnSpc>
                <a:spcPts val="3173"/>
              </a:lnSpc>
              <a:buFont typeface="Arial"/>
              <a:buChar char="•"/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Metric: Expand audience globally</a:t>
            </a:r>
          </a:p>
          <a:p>
            <a:pPr algn="just">
              <a:lnSpc>
                <a:spcPts val="3173"/>
              </a:lnSpc>
            </a:pPr>
          </a:p>
          <a:p>
            <a:pPr algn="just">
              <a:lnSpc>
                <a:spcPts val="3173"/>
              </a:lnSpc>
              <a:spcBef>
                <a:spcPct val="0"/>
              </a:spcBef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Goals:</a:t>
            </a:r>
          </a:p>
          <a:p>
            <a:pPr algn="just" marL="489389" indent="-244695" lvl="1">
              <a:lnSpc>
                <a:spcPts val="3173"/>
              </a:lnSpc>
              <a:buFont typeface="Arial"/>
              <a:buChar char="•"/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Increase visitors &amp; engagement</a:t>
            </a:r>
          </a:p>
          <a:p>
            <a:pPr algn="just" marL="489389" indent="-244695" lvl="1">
              <a:lnSpc>
                <a:spcPts val="3173"/>
              </a:lnSpc>
              <a:buFont typeface="Arial"/>
              <a:buChar char="•"/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Keep bounce rate below 40%</a:t>
            </a:r>
          </a:p>
          <a:p>
            <a:pPr algn="just" marL="489389" indent="-244695" lvl="1">
              <a:lnSpc>
                <a:spcPts val="3173"/>
              </a:lnSpc>
              <a:buFont typeface="Arial"/>
              <a:buChar char="•"/>
            </a:pPr>
            <a:r>
              <a:rPr lang="en-US" sz="226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Expand global reach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730249" y="7013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92075" y="3129099"/>
            <a:ext cx="9635860" cy="5217856"/>
          </a:xfrm>
          <a:custGeom>
            <a:avLst/>
            <a:gdLst/>
            <a:ahLst/>
            <a:cxnLst/>
            <a:rect r="r" b="b" t="t" l="l"/>
            <a:pathLst>
              <a:path h="5217856" w="9635860">
                <a:moveTo>
                  <a:pt x="0" y="0"/>
                </a:moveTo>
                <a:lnTo>
                  <a:pt x="9635860" y="0"/>
                </a:lnTo>
                <a:lnTo>
                  <a:pt x="9635860" y="5217856"/>
                </a:lnTo>
                <a:lnTo>
                  <a:pt x="0" y="521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7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1082" y="459105"/>
            <a:ext cx="13345835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Discover Washington Daily Dashboard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0508" y="1885978"/>
            <a:ext cx="7777548" cy="753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Website Analytics Overview</a:t>
            </a:r>
          </a:p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 Viewed Pages</a:t>
            </a:r>
          </a:p>
          <a:p>
            <a:pPr algn="just" marL="555134" indent="-277567" lvl="1">
              <a:lnSpc>
                <a:spcPts val="3599"/>
              </a:lnSpc>
              <a:buFont typeface="Arial"/>
              <a:buChar char="•"/>
            </a:pPr>
            <a:r>
              <a:rPr lang="en-US" sz="257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Discover Washington – Explore, Experience, and Enjoy! (384 views)</a:t>
            </a:r>
          </a:p>
          <a:p>
            <a:pPr algn="just" marL="555134" indent="-277567" lvl="1">
              <a:lnSpc>
                <a:spcPts val="3599"/>
              </a:lnSpc>
              <a:buFont typeface="Arial"/>
              <a:buChar char="•"/>
            </a:pPr>
            <a:r>
              <a:rPr lang="en-US" sz="257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Chihuly Garden and Glass (74 views)</a:t>
            </a:r>
          </a:p>
          <a:p>
            <a:pPr algn="just" marL="555134" indent="-277567" lvl="1">
              <a:lnSpc>
                <a:spcPts val="3599"/>
              </a:lnSpc>
              <a:buFont typeface="Arial"/>
              <a:buChar char="•"/>
            </a:pPr>
            <a:r>
              <a:rPr lang="en-US" sz="257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Nature &amp; Adventure (52 views)</a:t>
            </a:r>
          </a:p>
          <a:p>
            <a:pPr algn="just" marL="555134" indent="-277567" lvl="1">
              <a:lnSpc>
                <a:spcPts val="3599"/>
              </a:lnSpc>
              <a:buFont typeface="Arial"/>
              <a:buChar char="•"/>
            </a:pPr>
            <a:r>
              <a:rPr lang="en-US" sz="257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Views: 958</a:t>
            </a:r>
          </a:p>
          <a:p>
            <a:pPr algn="just">
              <a:lnSpc>
                <a:spcPts val="3599"/>
              </a:lnSpc>
            </a:pPr>
          </a:p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Engagement</a:t>
            </a:r>
          </a:p>
          <a:p>
            <a:pPr algn="just" marL="555134" indent="-277567" lvl="1">
              <a:lnSpc>
                <a:spcPts val="3599"/>
              </a:lnSpc>
              <a:buFont typeface="Arial"/>
              <a:buChar char="•"/>
            </a:pPr>
            <a:r>
              <a:rPr lang="en-US" sz="257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Avg. Time on Site: 8m 59s</a:t>
            </a:r>
          </a:p>
          <a:p>
            <a:pPr algn="just" marL="555134" indent="-277567" lvl="1">
              <a:lnSpc>
                <a:spcPts val="3599"/>
              </a:lnSpc>
              <a:buFont typeface="Arial"/>
              <a:buChar char="•"/>
            </a:pPr>
            <a:r>
              <a:rPr lang="en-US" sz="257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Bounce Rate: 38% (Optimal)</a:t>
            </a:r>
          </a:p>
          <a:p>
            <a:pPr algn="just" marL="555134" indent="-277567" lvl="1">
              <a:lnSpc>
                <a:spcPts val="3599"/>
              </a:lnSpc>
              <a:buFont typeface="Arial"/>
              <a:buChar char="•"/>
            </a:pPr>
            <a:r>
              <a:rPr lang="en-US" sz="257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Peak Session Views: 8.32 (March 10, 2025)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Behavior</a:t>
            </a:r>
          </a:p>
          <a:p>
            <a:pPr algn="just" marL="555134" indent="-277567" lvl="1">
              <a:lnSpc>
                <a:spcPts val="3599"/>
              </a:lnSpc>
              <a:buFont typeface="Arial"/>
              <a:buChar char="•"/>
            </a:pPr>
            <a:r>
              <a:rPr lang="en-US" sz="257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New vs Returning Users: 33.3% each</a:t>
            </a:r>
          </a:p>
          <a:p>
            <a:pPr algn="just" marL="555134" indent="-277567" lvl="1">
              <a:lnSpc>
                <a:spcPts val="3599"/>
              </a:lnSpc>
              <a:buFont typeface="Arial"/>
              <a:buChar char="•"/>
            </a:pPr>
            <a:r>
              <a:rPr lang="en-US" sz="257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Daily Active Users: Peaks on March 15 &amp; 18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08506" y="625987"/>
            <a:ext cx="1919429" cy="566532"/>
            <a:chOff x="0" y="0"/>
            <a:chExt cx="505529" cy="149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57575" y="7013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7609" y="548199"/>
            <a:ext cx="981142" cy="961001"/>
          </a:xfrm>
          <a:custGeom>
            <a:avLst/>
            <a:gdLst/>
            <a:ahLst/>
            <a:cxnLst/>
            <a:rect r="r" b="b" t="t" l="l"/>
            <a:pathLst>
              <a:path h="961001" w="981142">
                <a:moveTo>
                  <a:pt x="0" y="0"/>
                </a:moveTo>
                <a:lnTo>
                  <a:pt x="981142" y="0"/>
                </a:lnTo>
                <a:lnTo>
                  <a:pt x="981142" y="961002"/>
                </a:lnTo>
                <a:lnTo>
                  <a:pt x="0" y="96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09511" y="3090318"/>
            <a:ext cx="1528977" cy="1528977"/>
          </a:xfrm>
          <a:custGeom>
            <a:avLst/>
            <a:gdLst/>
            <a:ahLst/>
            <a:cxnLst/>
            <a:rect r="r" b="b" t="t" l="l"/>
            <a:pathLst>
              <a:path h="1528977" w="1528977">
                <a:moveTo>
                  <a:pt x="0" y="0"/>
                </a:moveTo>
                <a:lnTo>
                  <a:pt x="1528976" y="0"/>
                </a:lnTo>
                <a:lnTo>
                  <a:pt x="1528976" y="1528977"/>
                </a:lnTo>
                <a:lnTo>
                  <a:pt x="0" y="1528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3691" y="3199367"/>
            <a:ext cx="1528977" cy="1530890"/>
          </a:xfrm>
          <a:custGeom>
            <a:avLst/>
            <a:gdLst/>
            <a:ahLst/>
            <a:cxnLst/>
            <a:rect r="r" b="b" t="t" l="l"/>
            <a:pathLst>
              <a:path h="1530890" w="1528977">
                <a:moveTo>
                  <a:pt x="0" y="0"/>
                </a:moveTo>
                <a:lnTo>
                  <a:pt x="1528977" y="0"/>
                </a:lnTo>
                <a:lnTo>
                  <a:pt x="1528977" y="1530890"/>
                </a:lnTo>
                <a:lnTo>
                  <a:pt x="0" y="1530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3691" y="5916523"/>
            <a:ext cx="1528977" cy="1395191"/>
          </a:xfrm>
          <a:custGeom>
            <a:avLst/>
            <a:gdLst/>
            <a:ahLst/>
            <a:cxnLst/>
            <a:rect r="r" b="b" t="t" l="l"/>
            <a:pathLst>
              <a:path h="1395191" w="1528977">
                <a:moveTo>
                  <a:pt x="0" y="0"/>
                </a:moveTo>
                <a:lnTo>
                  <a:pt x="1528977" y="0"/>
                </a:lnTo>
                <a:lnTo>
                  <a:pt x="1528977" y="1395191"/>
                </a:lnTo>
                <a:lnTo>
                  <a:pt x="0" y="139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25181" y="5636668"/>
            <a:ext cx="1645352" cy="1645352"/>
          </a:xfrm>
          <a:custGeom>
            <a:avLst/>
            <a:gdLst/>
            <a:ahLst/>
            <a:cxnLst/>
            <a:rect r="r" b="b" t="t" l="l"/>
            <a:pathLst>
              <a:path h="1645352" w="1645352">
                <a:moveTo>
                  <a:pt x="0" y="0"/>
                </a:moveTo>
                <a:lnTo>
                  <a:pt x="1645352" y="0"/>
                </a:lnTo>
                <a:lnTo>
                  <a:pt x="1645352" y="1645352"/>
                </a:lnTo>
                <a:lnTo>
                  <a:pt x="0" y="16453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50428" y="7797847"/>
            <a:ext cx="1455036" cy="1976280"/>
          </a:xfrm>
          <a:custGeom>
            <a:avLst/>
            <a:gdLst/>
            <a:ahLst/>
            <a:cxnLst/>
            <a:rect r="r" b="b" t="t" l="l"/>
            <a:pathLst>
              <a:path h="1976280" w="1455036">
                <a:moveTo>
                  <a:pt x="0" y="0"/>
                </a:moveTo>
                <a:lnTo>
                  <a:pt x="1455036" y="0"/>
                </a:lnTo>
                <a:lnTo>
                  <a:pt x="1455036" y="1976280"/>
                </a:lnTo>
                <a:lnTo>
                  <a:pt x="0" y="19762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30249" y="7013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15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72333" y="1050550"/>
            <a:ext cx="4143333" cy="8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4"/>
              </a:lnSpc>
            </a:pPr>
            <a:r>
              <a:rPr lang="en-US" sz="54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06585" y="3004593"/>
            <a:ext cx="6997757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Data-Driven Enhancements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Google Analytics insights will guide continuous improvements, refining content and user experience based on engagement trends.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73282" y="2864945"/>
            <a:ext cx="5638260" cy="189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User-Centric Approach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strategy aligns with visitor behavior, ensuring seamless navigation, optimized content, and enhanced interaction to keep users engaged.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06585" y="5637972"/>
            <a:ext cx="5918425" cy="155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Tracking &amp; KPIs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Focusing on visitor growth, engagement metrics, and retention rates, we aim to create an accessible and immersive platform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46758" y="5637972"/>
            <a:ext cx="6046581" cy="155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 Effort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dedicated team has worked to build an intuitive and informative website, integrating interactive features and analytics-driven decisions.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48948" y="7964615"/>
            <a:ext cx="6310789" cy="155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Strategies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Moving forward, we will expand content, refine user experience, and enhance global reach, making Discover Washington a top-tier digital guide.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A1A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77609" y="548199"/>
            <a:ext cx="981142" cy="961001"/>
          </a:xfrm>
          <a:custGeom>
            <a:avLst/>
            <a:gdLst/>
            <a:ahLst/>
            <a:cxnLst/>
            <a:rect r="r" b="b" t="t" l="l"/>
            <a:pathLst>
              <a:path h="961001" w="981142">
                <a:moveTo>
                  <a:pt x="0" y="0"/>
                </a:moveTo>
                <a:lnTo>
                  <a:pt x="981142" y="0"/>
                </a:lnTo>
                <a:lnTo>
                  <a:pt x="981142" y="961002"/>
                </a:lnTo>
                <a:lnTo>
                  <a:pt x="0" y="961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0249" y="7013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16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96029" y="88067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42318" y="3181783"/>
            <a:ext cx="8950901" cy="417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54"/>
              </a:lnSpc>
            </a:pPr>
            <a:r>
              <a:rPr lang="en-US" sz="18017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99835" y="4943792"/>
            <a:ext cx="88329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spc="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6071" y="864047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2500" y="778628"/>
            <a:ext cx="981142" cy="961001"/>
          </a:xfrm>
          <a:custGeom>
            <a:avLst/>
            <a:gdLst/>
            <a:ahLst/>
            <a:cxnLst/>
            <a:rect r="r" b="b" t="t" l="l"/>
            <a:pathLst>
              <a:path h="961001" w="981142">
                <a:moveTo>
                  <a:pt x="0" y="0"/>
                </a:moveTo>
                <a:lnTo>
                  <a:pt x="981142" y="0"/>
                </a:lnTo>
                <a:lnTo>
                  <a:pt x="981142" y="961002"/>
                </a:lnTo>
                <a:lnTo>
                  <a:pt x="0" y="96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071" y="2608422"/>
            <a:ext cx="15417085" cy="7267227"/>
            <a:chOff x="0" y="0"/>
            <a:chExt cx="4060467" cy="1914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0467" cy="1914002"/>
            </a:xfrm>
            <a:custGeom>
              <a:avLst/>
              <a:gdLst/>
              <a:ahLst/>
              <a:cxnLst/>
              <a:rect r="r" b="b" t="t" l="l"/>
              <a:pathLst>
                <a:path h="1914002" w="4060467">
                  <a:moveTo>
                    <a:pt x="12554" y="0"/>
                  </a:moveTo>
                  <a:lnTo>
                    <a:pt x="4047913" y="0"/>
                  </a:lnTo>
                  <a:cubicBezTo>
                    <a:pt x="4051242" y="0"/>
                    <a:pt x="4054435" y="1323"/>
                    <a:pt x="4056790" y="3677"/>
                  </a:cubicBezTo>
                  <a:cubicBezTo>
                    <a:pt x="4059144" y="6031"/>
                    <a:pt x="4060467" y="9225"/>
                    <a:pt x="4060467" y="12554"/>
                  </a:cubicBezTo>
                  <a:lnTo>
                    <a:pt x="4060467" y="1901448"/>
                  </a:lnTo>
                  <a:cubicBezTo>
                    <a:pt x="4060467" y="1904778"/>
                    <a:pt x="4059144" y="1907971"/>
                    <a:pt x="4056790" y="1910325"/>
                  </a:cubicBezTo>
                  <a:cubicBezTo>
                    <a:pt x="4054435" y="1912680"/>
                    <a:pt x="4051242" y="1914002"/>
                    <a:pt x="4047913" y="1914002"/>
                  </a:cubicBezTo>
                  <a:lnTo>
                    <a:pt x="12554" y="1914002"/>
                  </a:lnTo>
                  <a:cubicBezTo>
                    <a:pt x="5621" y="1914002"/>
                    <a:pt x="0" y="1908382"/>
                    <a:pt x="0" y="1901448"/>
                  </a:cubicBezTo>
                  <a:lnTo>
                    <a:pt x="0" y="12554"/>
                  </a:lnTo>
                  <a:cubicBezTo>
                    <a:pt x="0" y="9225"/>
                    <a:pt x="1323" y="6031"/>
                    <a:pt x="3677" y="3677"/>
                  </a:cubicBezTo>
                  <a:cubicBezTo>
                    <a:pt x="6031" y="1323"/>
                    <a:pt x="9225" y="0"/>
                    <a:pt x="12554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060467" cy="1971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735140" y="931729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59736" y="1254987"/>
            <a:ext cx="7879311" cy="109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0"/>
              </a:lnSpc>
            </a:pPr>
            <a:r>
              <a:rPr lang="en-US" sz="798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Meet the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97049" y="2760380"/>
            <a:ext cx="12769129" cy="724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13"/>
              </a:lnSpc>
            </a:pPr>
          </a:p>
          <a:p>
            <a:pPr algn="just">
              <a:lnSpc>
                <a:spcPts val="5963"/>
              </a:lnSpc>
            </a:pPr>
            <a:r>
              <a:rPr lang="en-US" b="true" sz="2385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Aarushi Kotwani</a:t>
            </a:r>
          </a:p>
          <a:p>
            <a:pPr algn="just" marL="380489" indent="-190245" lvl="1">
              <a:lnSpc>
                <a:spcPts val="4405"/>
              </a:lnSpc>
              <a:buFont typeface="Arial"/>
              <a:buChar char="•"/>
            </a:pPr>
            <a:r>
              <a:rPr lang="en-US" sz="1762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Role(s): Information Architect (IA), Web Developer, QA </a:t>
            </a:r>
          </a:p>
          <a:p>
            <a:pPr algn="just">
              <a:lnSpc>
                <a:spcPts val="5963"/>
              </a:lnSpc>
            </a:pPr>
            <a:r>
              <a:rPr lang="en-US" b="true" sz="2385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Janani Krishnamurthy</a:t>
            </a:r>
          </a:p>
          <a:p>
            <a:pPr algn="just" marL="380489" indent="-190245" lvl="1">
              <a:lnSpc>
                <a:spcPts val="4405"/>
              </a:lnSpc>
              <a:buFont typeface="Arial"/>
              <a:buChar char="•"/>
            </a:pPr>
            <a:r>
              <a:rPr lang="en-US" sz="1762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Role(s) Assigned: Server Administrator, Project Manager, Content Creator, QA </a:t>
            </a:r>
          </a:p>
          <a:p>
            <a:pPr algn="just">
              <a:lnSpc>
                <a:spcPts val="5963"/>
              </a:lnSpc>
            </a:pPr>
            <a:r>
              <a:rPr lang="en-US" b="true" sz="2385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Sai Dinesh Kondragunta</a:t>
            </a:r>
          </a:p>
          <a:p>
            <a:pPr algn="just" marL="380489" indent="-190245" lvl="1">
              <a:lnSpc>
                <a:spcPts val="4405"/>
              </a:lnSpc>
              <a:buFont typeface="Arial"/>
              <a:buChar char="•"/>
            </a:pPr>
            <a:r>
              <a:rPr lang="en-US" sz="1762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762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ole(s): UX/UI Designer, Content Specialist</a:t>
            </a:r>
          </a:p>
          <a:p>
            <a:pPr algn="just">
              <a:lnSpc>
                <a:spcPts val="5963"/>
              </a:lnSpc>
            </a:pPr>
            <a:r>
              <a:rPr lang="en-US" b="true" sz="2385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Satwik Kunaparaju</a:t>
            </a:r>
          </a:p>
          <a:p>
            <a:pPr algn="just" marL="380489" indent="-190245" lvl="1">
              <a:lnSpc>
                <a:spcPts val="4405"/>
              </a:lnSpc>
              <a:buFont typeface="Arial"/>
              <a:buChar char="•"/>
            </a:pPr>
            <a:r>
              <a:rPr lang="en-US" sz="1762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Role(s) Assigned:  Content Creator, Website Developer  </a:t>
            </a:r>
          </a:p>
          <a:p>
            <a:pPr algn="just">
              <a:lnSpc>
                <a:spcPts val="5963"/>
              </a:lnSpc>
            </a:pPr>
            <a:r>
              <a:rPr lang="en-US" b="true" sz="2385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Siva Sushmitha Meduri</a:t>
            </a:r>
          </a:p>
          <a:p>
            <a:pPr algn="just" marL="380215" indent="-190108" lvl="1">
              <a:lnSpc>
                <a:spcPts val="4402"/>
              </a:lnSpc>
              <a:buFont typeface="Arial"/>
              <a:buChar char="•"/>
            </a:pPr>
            <a:r>
              <a:rPr lang="en-US" sz="1761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Role(s) Assigned: Content Creator, Project Manager, Server Administrator, QA </a:t>
            </a:r>
          </a:p>
          <a:p>
            <a:pPr algn="just">
              <a:lnSpc>
                <a:spcPts val="440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7989" y="3086100"/>
            <a:ext cx="3631311" cy="4114800"/>
          </a:xfrm>
          <a:custGeom>
            <a:avLst/>
            <a:gdLst/>
            <a:ahLst/>
            <a:cxnLst/>
            <a:rect r="r" b="b" t="t" l="l"/>
            <a:pathLst>
              <a:path h="4114800" w="3631311">
                <a:moveTo>
                  <a:pt x="0" y="0"/>
                </a:moveTo>
                <a:lnTo>
                  <a:pt x="3631311" y="0"/>
                </a:lnTo>
                <a:lnTo>
                  <a:pt x="3631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17682" y="182563"/>
            <a:ext cx="4037662" cy="145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8000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443645" y="462168"/>
            <a:ext cx="1919429" cy="566532"/>
            <a:chOff x="0" y="0"/>
            <a:chExt cx="505529" cy="149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692714" y="537471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8822" y="3513465"/>
            <a:ext cx="11050984" cy="242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32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1: The Beginning – Setup &amp; Foundation</a:t>
            </a:r>
          </a:p>
          <a:p>
            <a:pPr algn="l">
              <a:lnSpc>
                <a:spcPts val="6599"/>
              </a:lnSpc>
            </a:pPr>
            <a:r>
              <a:rPr lang="en-US" sz="32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2: The Journey – Expansion &amp; Optimization</a:t>
            </a:r>
          </a:p>
          <a:p>
            <a:pPr algn="l">
              <a:lnSpc>
                <a:spcPts val="6599"/>
              </a:lnSpc>
            </a:pPr>
            <a:r>
              <a:rPr lang="en-US" sz="32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Phase 3: The Future – Enhancements &amp; Sustainability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2603" y="2208676"/>
            <a:ext cx="17735397" cy="703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700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 &amp; Website Purpose – What Discover Washington is about.</a:t>
            </a:r>
          </a:p>
          <a:p>
            <a:pPr algn="l" marL="755651" indent="-377825" lvl="1">
              <a:lnSpc>
                <a:spcPts val="700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Website Design &amp; Content Strategy – Layout, navigation, and theme choices.</a:t>
            </a:r>
          </a:p>
          <a:p>
            <a:pPr algn="l" marL="755651" indent="-377825" lvl="1">
              <a:lnSpc>
                <a:spcPts val="700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Analytics &amp; Key Metrics – GA4 &amp; Looker Studio insights.</a:t>
            </a:r>
          </a:p>
          <a:p>
            <a:pPr algn="l" marL="755651" indent="-377825" lvl="1">
              <a:lnSpc>
                <a:spcPts val="700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Everyday Dashboard &amp; KPI Tracking – How the dashboard helps decision-making.</a:t>
            </a:r>
          </a:p>
          <a:p>
            <a:pPr algn="l" marL="755651" indent="-377825" lvl="1">
              <a:lnSpc>
                <a:spcPts val="700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Action Plan Based on Data Insights – What we are improving.</a:t>
            </a:r>
          </a:p>
          <a:p>
            <a:pPr algn="l" marL="755651" indent="-377825" lvl="1">
              <a:lnSpc>
                <a:spcPts val="700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Contributions &amp; Final Thoughts – Summary of work and next steps.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486071" y="864047"/>
            <a:ext cx="1919429" cy="566532"/>
            <a:chOff x="0" y="0"/>
            <a:chExt cx="505529" cy="149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735140" y="931729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98152" y="182563"/>
            <a:ext cx="4676721" cy="145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7609" y="548199"/>
            <a:ext cx="981142" cy="961001"/>
          </a:xfrm>
          <a:custGeom>
            <a:avLst/>
            <a:gdLst/>
            <a:ahLst/>
            <a:cxnLst/>
            <a:rect r="r" b="b" t="t" l="l"/>
            <a:pathLst>
              <a:path h="961001" w="981142">
                <a:moveTo>
                  <a:pt x="0" y="0"/>
                </a:moveTo>
                <a:lnTo>
                  <a:pt x="981142" y="0"/>
                </a:lnTo>
                <a:lnTo>
                  <a:pt x="981142" y="961002"/>
                </a:lnTo>
                <a:lnTo>
                  <a:pt x="0" y="96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5616730"/>
            <a:ext cx="18288000" cy="4670270"/>
            <a:chOff x="0" y="0"/>
            <a:chExt cx="2833290" cy="723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33290" cy="723547"/>
            </a:xfrm>
            <a:custGeom>
              <a:avLst/>
              <a:gdLst/>
              <a:ahLst/>
              <a:cxnLst/>
              <a:rect r="r" b="b" t="t" l="l"/>
              <a:pathLst>
                <a:path h="723547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723547"/>
                  </a:lnTo>
                  <a:lnTo>
                    <a:pt x="0" y="723547"/>
                  </a:lnTo>
                  <a:close/>
                </a:path>
              </a:pathLst>
            </a:custGeom>
            <a:blipFill>
              <a:blip r:embed="rId4"/>
              <a:stretch>
                <a:fillRect l="0" t="-80446" r="0" b="-8044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730249" y="7013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37687"/>
            <a:ext cx="8941238" cy="347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8"/>
              </a:lnSpc>
            </a:pPr>
            <a:r>
              <a:rPr lang="en-US" sz="798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Purpose of the Website</a:t>
            </a:r>
          </a:p>
          <a:p>
            <a:pPr algn="l">
              <a:lnSpc>
                <a:spcPts val="886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449509" y="1603115"/>
            <a:ext cx="9393069" cy="387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9716" indent="-294858" lvl="1">
              <a:lnSpc>
                <a:spcPts val="3414"/>
              </a:lnSpc>
              <a:buFont typeface="Arial"/>
              <a:buChar char="•"/>
            </a:pPr>
            <a:r>
              <a:rPr lang="en-US" sz="273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Showcasing the natural beauty of Washington, the Evergreen State</a:t>
            </a:r>
          </a:p>
          <a:p>
            <a:pPr algn="just" marL="589716" indent="-294858" lvl="1">
              <a:lnSpc>
                <a:spcPts val="3414"/>
              </a:lnSpc>
              <a:buFont typeface="Arial"/>
              <a:buChar char="•"/>
            </a:pPr>
            <a:r>
              <a:rPr lang="en-US" sz="273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Highlighting must-visit places and unique attractions</a:t>
            </a:r>
          </a:p>
          <a:p>
            <a:pPr algn="just" marL="589716" indent="-294858" lvl="1">
              <a:lnSpc>
                <a:spcPts val="3414"/>
              </a:lnSpc>
              <a:buFont typeface="Arial"/>
              <a:buChar char="•"/>
            </a:pPr>
            <a:r>
              <a:rPr lang="en-US" sz="273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Exploring what makes Washington special and famous</a:t>
            </a:r>
          </a:p>
          <a:p>
            <a:pPr algn="just" marL="589716" indent="-294858" lvl="1">
              <a:lnSpc>
                <a:spcPts val="3414"/>
              </a:lnSpc>
              <a:buFont typeface="Arial"/>
              <a:buChar char="•"/>
            </a:pPr>
            <a:r>
              <a:rPr lang="en-US" sz="273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Serving as a digital guide for visitors and locals</a:t>
            </a:r>
          </a:p>
          <a:p>
            <a:pPr algn="just" marL="589716" indent="-294858" lvl="1">
              <a:lnSpc>
                <a:spcPts val="3414"/>
              </a:lnSpc>
              <a:buFont typeface="Arial"/>
              <a:buChar char="•"/>
            </a:pPr>
            <a:r>
              <a:rPr lang="en-US" sz="2731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Providing insightful content on cities, nature, food, and culture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7609" y="548199"/>
            <a:ext cx="981142" cy="961001"/>
          </a:xfrm>
          <a:custGeom>
            <a:avLst/>
            <a:gdLst/>
            <a:ahLst/>
            <a:cxnLst/>
            <a:rect r="r" b="b" t="t" l="l"/>
            <a:pathLst>
              <a:path h="961001" w="981142">
                <a:moveTo>
                  <a:pt x="0" y="0"/>
                </a:moveTo>
                <a:lnTo>
                  <a:pt x="981142" y="0"/>
                </a:lnTo>
                <a:lnTo>
                  <a:pt x="981142" y="961002"/>
                </a:lnTo>
                <a:lnTo>
                  <a:pt x="0" y="96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30739" y="359789"/>
            <a:ext cx="9826522" cy="205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7"/>
              </a:lnSpc>
            </a:pPr>
          </a:p>
          <a:p>
            <a:pPr algn="l">
              <a:lnSpc>
                <a:spcPts val="5237"/>
              </a:lnSpc>
            </a:pPr>
            <a:r>
              <a:rPr lang="en-US" sz="4718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Top Attractions in Seattle</a:t>
            </a:r>
          </a:p>
          <a:p>
            <a:pPr algn="l">
              <a:lnSpc>
                <a:spcPts val="523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83352" y="2376531"/>
            <a:ext cx="9106838" cy="763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Seattle offers a diverse range of attractions catering to all interests. Here are some key categories covered in detail on the website:</a:t>
            </a:r>
          </a:p>
          <a:p>
            <a:pPr algn="just">
              <a:lnSpc>
                <a:spcPts val="3000"/>
              </a:lnSpc>
            </a:pPr>
          </a:p>
          <a:p>
            <a:pPr algn="just">
              <a:lnSpc>
                <a:spcPts val="3000"/>
              </a:lnSpc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Art &amp; Culture – Museums, galleries, and artistic experiences that showcase Seattle’s rich cultural heritage.</a:t>
            </a:r>
          </a:p>
          <a:p>
            <a:pPr algn="just">
              <a:lnSpc>
                <a:spcPts val="3000"/>
              </a:lnSpc>
            </a:pPr>
          </a:p>
          <a:p>
            <a:pPr algn="just">
              <a:lnSpc>
                <a:spcPts val="3000"/>
              </a:lnSpc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Historic Landmarks &amp; Markets – Iconic sites that reflect the city’s history and vibrant local life.</a:t>
            </a:r>
          </a:p>
          <a:p>
            <a:pPr algn="just">
              <a:lnSpc>
                <a:spcPts val="3000"/>
              </a:lnSpc>
            </a:pPr>
          </a:p>
          <a:p>
            <a:pPr algn="just">
              <a:lnSpc>
                <a:spcPts val="3000"/>
              </a:lnSpc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Architectural Marvels – Famous structures offering stunning views and unique experiences.</a:t>
            </a:r>
          </a:p>
          <a:p>
            <a:pPr algn="just">
              <a:lnSpc>
                <a:spcPts val="3000"/>
              </a:lnSpc>
            </a:pPr>
          </a:p>
          <a:p>
            <a:pPr algn="just">
              <a:lnSpc>
                <a:spcPts val="3000"/>
              </a:lnSpc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Science &amp; Innovation – Museums and centers dedicated to aviation, marine life, and technological advancements.</a:t>
            </a:r>
          </a:p>
          <a:p>
            <a:pPr algn="just">
              <a:lnSpc>
                <a:spcPts val="3000"/>
              </a:lnSpc>
            </a:pPr>
          </a:p>
          <a:p>
            <a:pPr algn="just">
              <a:lnSpc>
                <a:spcPts val="3000"/>
              </a:lnSpc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Outdoor &amp; Nature Experiences – Parks, hiking trails, and scenic landscapes that highlight Washington’s natural beauty.</a:t>
            </a:r>
          </a:p>
          <a:p>
            <a:pPr algn="just">
              <a:lnSpc>
                <a:spcPts val="298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66128" y="4964618"/>
            <a:ext cx="3421261" cy="2150888"/>
          </a:xfrm>
          <a:custGeom>
            <a:avLst/>
            <a:gdLst/>
            <a:ahLst/>
            <a:cxnLst/>
            <a:rect r="r" b="b" t="t" l="l"/>
            <a:pathLst>
              <a:path h="2150888" w="3421261">
                <a:moveTo>
                  <a:pt x="0" y="0"/>
                </a:moveTo>
                <a:lnTo>
                  <a:pt x="3421261" y="0"/>
                </a:lnTo>
                <a:lnTo>
                  <a:pt x="3421261" y="2150888"/>
                </a:lnTo>
                <a:lnTo>
                  <a:pt x="0" y="2150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77" t="-7852" r="0" b="-78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66049" y="7667956"/>
            <a:ext cx="3541710" cy="1992212"/>
          </a:xfrm>
          <a:custGeom>
            <a:avLst/>
            <a:gdLst/>
            <a:ahLst/>
            <a:cxnLst/>
            <a:rect r="r" b="b" t="t" l="l"/>
            <a:pathLst>
              <a:path h="1992212" w="3541710">
                <a:moveTo>
                  <a:pt x="0" y="0"/>
                </a:moveTo>
                <a:lnTo>
                  <a:pt x="3541710" y="0"/>
                </a:lnTo>
                <a:lnTo>
                  <a:pt x="3541710" y="1992212"/>
                </a:lnTo>
                <a:lnTo>
                  <a:pt x="0" y="1992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04351" y="4964618"/>
            <a:ext cx="3707003" cy="2150888"/>
          </a:xfrm>
          <a:custGeom>
            <a:avLst/>
            <a:gdLst/>
            <a:ahLst/>
            <a:cxnLst/>
            <a:rect r="r" b="b" t="t" l="l"/>
            <a:pathLst>
              <a:path h="2150888" w="3707003">
                <a:moveTo>
                  <a:pt x="0" y="0"/>
                </a:moveTo>
                <a:lnTo>
                  <a:pt x="3707003" y="0"/>
                </a:lnTo>
                <a:lnTo>
                  <a:pt x="3707003" y="2150888"/>
                </a:lnTo>
                <a:lnTo>
                  <a:pt x="0" y="2150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407" r="0" b="-1969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36904" y="2414631"/>
            <a:ext cx="3550485" cy="1997148"/>
          </a:xfrm>
          <a:custGeom>
            <a:avLst/>
            <a:gdLst/>
            <a:ahLst/>
            <a:cxnLst/>
            <a:rect r="r" b="b" t="t" l="l"/>
            <a:pathLst>
              <a:path h="1997148" w="3550485">
                <a:moveTo>
                  <a:pt x="0" y="0"/>
                </a:moveTo>
                <a:lnTo>
                  <a:pt x="3550485" y="0"/>
                </a:lnTo>
                <a:lnTo>
                  <a:pt x="3550485" y="1997148"/>
                </a:lnTo>
                <a:lnTo>
                  <a:pt x="0" y="1997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04351" y="2414631"/>
            <a:ext cx="3707003" cy="1997148"/>
          </a:xfrm>
          <a:custGeom>
            <a:avLst/>
            <a:gdLst/>
            <a:ahLst/>
            <a:cxnLst/>
            <a:rect r="r" b="b" t="t" l="l"/>
            <a:pathLst>
              <a:path h="1997148" w="3707003">
                <a:moveTo>
                  <a:pt x="0" y="0"/>
                </a:moveTo>
                <a:lnTo>
                  <a:pt x="3707003" y="0"/>
                </a:lnTo>
                <a:lnTo>
                  <a:pt x="3707003" y="1997148"/>
                </a:lnTo>
                <a:lnTo>
                  <a:pt x="0" y="19971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730249" y="7013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7609" y="548199"/>
            <a:ext cx="981142" cy="961001"/>
          </a:xfrm>
          <a:custGeom>
            <a:avLst/>
            <a:gdLst/>
            <a:ahLst/>
            <a:cxnLst/>
            <a:rect r="r" b="b" t="t" l="l"/>
            <a:pathLst>
              <a:path h="961001" w="981142">
                <a:moveTo>
                  <a:pt x="0" y="0"/>
                </a:moveTo>
                <a:lnTo>
                  <a:pt x="981142" y="0"/>
                </a:lnTo>
                <a:lnTo>
                  <a:pt x="981142" y="961002"/>
                </a:lnTo>
                <a:lnTo>
                  <a:pt x="0" y="96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64509" y="1200150"/>
            <a:ext cx="7543891" cy="8058182"/>
            <a:chOff x="0" y="0"/>
            <a:chExt cx="1168746" cy="1248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8746" cy="1248423"/>
            </a:xfrm>
            <a:custGeom>
              <a:avLst/>
              <a:gdLst/>
              <a:ahLst/>
              <a:cxnLst/>
              <a:rect r="r" b="b" t="t" l="l"/>
              <a:pathLst>
                <a:path h="1248423" w="1168746">
                  <a:moveTo>
                    <a:pt x="33866" y="0"/>
                  </a:moveTo>
                  <a:lnTo>
                    <a:pt x="1134880" y="0"/>
                  </a:lnTo>
                  <a:cubicBezTo>
                    <a:pt x="1143862" y="0"/>
                    <a:pt x="1152476" y="3568"/>
                    <a:pt x="1158827" y="9919"/>
                  </a:cubicBezTo>
                  <a:cubicBezTo>
                    <a:pt x="1165178" y="16270"/>
                    <a:pt x="1168746" y="24884"/>
                    <a:pt x="1168746" y="33866"/>
                  </a:cubicBezTo>
                  <a:lnTo>
                    <a:pt x="1168746" y="1214557"/>
                  </a:lnTo>
                  <a:cubicBezTo>
                    <a:pt x="1168746" y="1223539"/>
                    <a:pt x="1165178" y="1232153"/>
                    <a:pt x="1158827" y="1238504"/>
                  </a:cubicBezTo>
                  <a:cubicBezTo>
                    <a:pt x="1152476" y="1244855"/>
                    <a:pt x="1143862" y="1248423"/>
                    <a:pt x="1134880" y="1248423"/>
                  </a:cubicBezTo>
                  <a:lnTo>
                    <a:pt x="33866" y="1248423"/>
                  </a:lnTo>
                  <a:cubicBezTo>
                    <a:pt x="24884" y="1248423"/>
                    <a:pt x="16270" y="1244855"/>
                    <a:pt x="9919" y="1238504"/>
                  </a:cubicBezTo>
                  <a:cubicBezTo>
                    <a:pt x="3568" y="1232153"/>
                    <a:pt x="0" y="1223539"/>
                    <a:pt x="0" y="1214557"/>
                  </a:cubicBezTo>
                  <a:lnTo>
                    <a:pt x="0" y="33866"/>
                  </a:lnTo>
                  <a:cubicBezTo>
                    <a:pt x="0" y="24884"/>
                    <a:pt x="3568" y="16270"/>
                    <a:pt x="9919" y="9919"/>
                  </a:cubicBezTo>
                  <a:cubicBezTo>
                    <a:pt x="16270" y="3568"/>
                    <a:pt x="24884" y="0"/>
                    <a:pt x="33866" y="0"/>
                  </a:cubicBezTo>
                  <a:close/>
                </a:path>
              </a:pathLst>
            </a:custGeom>
            <a:blipFill>
              <a:blip r:embed="rId4"/>
              <a:stretch>
                <a:fillRect l="-30163" t="0" r="-3016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730249" y="7013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8180" y="2117039"/>
            <a:ext cx="6943774" cy="202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8"/>
              </a:lnSpc>
            </a:pPr>
            <a:r>
              <a:rPr lang="en-US" sz="4674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Best Times to Visit &amp; Travel Tips</a:t>
            </a:r>
          </a:p>
          <a:p>
            <a:pPr algn="l">
              <a:lnSpc>
                <a:spcPts val="518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105031"/>
            <a:ext cx="8829553" cy="421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400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Best Times to Visit</a:t>
            </a:r>
          </a:p>
          <a:p>
            <a:pPr algn="just" marL="518160" indent="-259080" lvl="1">
              <a:lnSpc>
                <a:spcPts val="3000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Spring (Mar-May): Mild weather, blooming flowers.</a:t>
            </a:r>
          </a:p>
          <a:p>
            <a:pPr algn="just" marL="518160" indent="-259080" lvl="1">
              <a:lnSpc>
                <a:spcPts val="3000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Summer (Jun-Aug): Warm, sunny, peak season.</a:t>
            </a:r>
          </a:p>
          <a:p>
            <a:pPr algn="just" marL="518160" indent="-259080" lvl="1">
              <a:lnSpc>
                <a:spcPts val="3000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Fall (Sept-Nov): Cooler, fewer crowds, scenic views.</a:t>
            </a:r>
          </a:p>
          <a:p>
            <a:pPr algn="just" marL="518160" indent="-259080" lvl="1">
              <a:lnSpc>
                <a:spcPts val="3000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Winter (Dec-Feb): Cold, perfect for winter sports.</a:t>
            </a:r>
          </a:p>
          <a:p>
            <a:pPr algn="just">
              <a:lnSpc>
                <a:spcPts val="3000"/>
              </a:lnSpc>
            </a:pPr>
          </a:p>
          <a:p>
            <a:pPr algn="just">
              <a:lnSpc>
                <a:spcPts val="3000"/>
              </a:lnSpc>
            </a:pPr>
            <a:r>
              <a:rPr lang="en-US" b="true" sz="2400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Travel Tips</a:t>
            </a:r>
          </a:p>
          <a:p>
            <a:pPr algn="just" marL="518160" indent="-259080" lvl="1">
              <a:lnSpc>
                <a:spcPts val="3000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Public Transport: Use buses, light rail, and ferries.</a:t>
            </a:r>
          </a:p>
          <a:p>
            <a:pPr algn="just" marL="518160" indent="-259080" lvl="1">
              <a:lnSpc>
                <a:spcPts val="3000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Weather: Pack layers and waterproof gear.</a:t>
            </a:r>
          </a:p>
          <a:p>
            <a:pPr algn="just" marL="518160" indent="-259080" lvl="1">
              <a:lnSpc>
                <a:spcPts val="3000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 Tip: Explore outdoor attractions, rain or shine!</a:t>
            </a:r>
          </a:p>
          <a:p>
            <a:pPr algn="just"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33579" y="7860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05588" y="7220343"/>
            <a:ext cx="14476824" cy="1793432"/>
          </a:xfrm>
          <a:custGeom>
            <a:avLst/>
            <a:gdLst/>
            <a:ahLst/>
            <a:cxnLst/>
            <a:rect r="r" b="b" t="t" l="l"/>
            <a:pathLst>
              <a:path h="1793432" w="14476824">
                <a:moveTo>
                  <a:pt x="0" y="0"/>
                </a:moveTo>
                <a:lnTo>
                  <a:pt x="14476824" y="0"/>
                </a:lnTo>
                <a:lnTo>
                  <a:pt x="14476824" y="1793433"/>
                </a:lnTo>
                <a:lnTo>
                  <a:pt x="0" y="179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9" t="0" r="-1109" b="-1446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11010" y="790575"/>
            <a:ext cx="8065979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Menu Structure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15976" y="2139949"/>
            <a:ext cx="6153745" cy="454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Home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Tourism Places in Seattle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Nature &amp; Adventure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Hiking &amp; Trekking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Food &amp; Drink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Events &amp; Festivals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Innovation &amp; Universities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82649" y="8537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7609" y="548199"/>
            <a:ext cx="981142" cy="961001"/>
          </a:xfrm>
          <a:custGeom>
            <a:avLst/>
            <a:gdLst/>
            <a:ahLst/>
            <a:cxnLst/>
            <a:rect r="r" b="b" t="t" l="l"/>
            <a:pathLst>
              <a:path h="961001" w="981142">
                <a:moveTo>
                  <a:pt x="0" y="0"/>
                </a:moveTo>
                <a:lnTo>
                  <a:pt x="981142" y="0"/>
                </a:lnTo>
                <a:lnTo>
                  <a:pt x="981142" y="961002"/>
                </a:lnTo>
                <a:lnTo>
                  <a:pt x="0" y="96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49523" y="2413883"/>
            <a:ext cx="12140873" cy="6844417"/>
          </a:xfrm>
          <a:custGeom>
            <a:avLst/>
            <a:gdLst/>
            <a:ahLst/>
            <a:cxnLst/>
            <a:rect r="r" b="b" t="t" l="l"/>
            <a:pathLst>
              <a:path h="6844417" w="12140873">
                <a:moveTo>
                  <a:pt x="0" y="0"/>
                </a:moveTo>
                <a:lnTo>
                  <a:pt x="12140873" y="0"/>
                </a:lnTo>
                <a:lnTo>
                  <a:pt x="12140873" y="6844417"/>
                </a:lnTo>
                <a:lnTo>
                  <a:pt x="0" y="684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30249" y="701300"/>
            <a:ext cx="1421291" cy="35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Page 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02915" y="748925"/>
            <a:ext cx="6383169" cy="182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4"/>
              </a:lnSpc>
            </a:pPr>
            <a:r>
              <a:rPr lang="en-US" sz="54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Website Overview</a:t>
            </a:r>
          </a:p>
          <a:p>
            <a:pPr algn="l">
              <a:lnSpc>
                <a:spcPts val="783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10309" y="3302759"/>
            <a:ext cx="4651417" cy="500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website features a well-organized layout with multiple posts, each categorized for easy navigation.</a:t>
            </a:r>
          </a:p>
          <a:p>
            <a:pPr algn="l">
              <a:lnSpc>
                <a:spcPts val="2659"/>
              </a:lnSpc>
            </a:pP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Posts are tagged with relevant keywords, helping users find specific information quickly.</a:t>
            </a:r>
          </a:p>
          <a:p>
            <a:pPr algn="l">
              <a:lnSpc>
                <a:spcPts val="2659"/>
              </a:lnSpc>
            </a:pP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structure enhances the user experience by providing seamless access to detailed content on Seattle’s attractions, events, and more.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DAGiNoGdB3I</dc:identifier>
  <dcterms:modified xsi:type="dcterms:W3CDTF">2011-08-01T06:04:30Z</dcterms:modified>
  <cp:revision>1</cp:revision>
  <dc:title>Green Clean Minimal Nature Presentation</dc:title>
</cp:coreProperties>
</file>